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Oxygen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Corbel"/>
      <p:regular r:id="rId38"/>
      <p:bold r:id="rId39"/>
      <p:italic r:id="rId40"/>
      <p:boldItalic r:id="rId41"/>
    </p:embeddedFont>
    <p:embeddedFont>
      <p:font typeface="Montserrat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ADA6BA-D989-478B-8464-AB713B6FA70D}">
  <a:tblStyle styleId="{88ADA6BA-D989-478B-8464-AB713B6FA7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Light-regular.fntdata"/><Relationship Id="rId41" Type="http://schemas.openxmlformats.org/officeDocument/2006/relationships/font" Target="fonts/Corbel-boldItalic.fntdata"/><Relationship Id="rId22" Type="http://schemas.openxmlformats.org/officeDocument/2006/relationships/font" Target="fonts/RobotoSlab-regular.fntdata"/><Relationship Id="rId44" Type="http://schemas.openxmlformats.org/officeDocument/2006/relationships/font" Target="fonts/MontserratLight-italic.fntdata"/><Relationship Id="rId21" Type="http://schemas.openxmlformats.org/officeDocument/2006/relationships/slide" Target="slides/slide15.xml"/><Relationship Id="rId43" Type="http://schemas.openxmlformats.org/officeDocument/2006/relationships/font" Target="fonts/MontserratLight-bold.fntdata"/><Relationship Id="rId24" Type="http://schemas.openxmlformats.org/officeDocument/2006/relationships/font" Target="fonts/Oxygen-regular.fntdata"/><Relationship Id="rId23" Type="http://schemas.openxmlformats.org/officeDocument/2006/relationships/font" Target="fonts/RobotoSlab-bold.fntdata"/><Relationship Id="rId45" Type="http://schemas.openxmlformats.org/officeDocument/2006/relationships/font" Target="fonts/MontserratLigh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font" Target="fonts/Oxygen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5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bold.fntdata"/><Relationship Id="rId12" Type="http://schemas.openxmlformats.org/officeDocument/2006/relationships/slide" Target="slides/slide6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9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1.xml"/><Relationship Id="rId39" Type="http://schemas.openxmlformats.org/officeDocument/2006/relationships/font" Target="fonts/Corbel-bold.fntdata"/><Relationship Id="rId16" Type="http://schemas.openxmlformats.org/officeDocument/2006/relationships/slide" Target="slides/slide10.xml"/><Relationship Id="rId38" Type="http://schemas.openxmlformats.org/officeDocument/2006/relationships/font" Target="fonts/Corbel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5a880b2fb4_3_8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5a880b2fb4_3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5a880b2fb4_3_9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15a880b2fb4_3_9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The middle school courses, extra curricular activities, and community based opportunities a student has participated in related to the Magnet Academy program theme can be identified and listed in the application process as priorities. Identifying participation in a priority opportunity is one additional submission for the student applicant.</a:t>
            </a:r>
            <a:endParaRPr/>
          </a:p>
        </p:txBody>
      </p:sp>
      <p:sp>
        <p:nvSpPr>
          <p:cNvPr id="569" name="Google Shape;569;g15a880b2fb4_3_9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5a880b2fb4_3_10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5a880b2fb4_3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5a880b2fb4_3_10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5a880b2fb4_3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5a880b2fb4_3_1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5a880b2fb4_3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5a880b2fb4_3_8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5a880b2fb4_3_8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5e3ae39b40_0_15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5e3ae39b40_0_1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5a880b2fb4_3_8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5a880b2fb4_3_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5a880b2fb4_3_8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5a880b2fb4_3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Condense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5a880b2fb4_3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5a880b2fb4_3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Magnet Academy at each of our 5 comprehensive High Schools. Having Magnet School Academies in each high school supports our students with a particular interest or talent in these focus areas. Each Magnet School Academy has a unique program of experiences, including courses designed to enhance student talent and interest while preparing them for college and career.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f8a406dd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f8a406d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to be updated!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5a880b2fb4_3_9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5a880b2fb4_3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5a880b2fb4_3_9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revised Magnet Application Process includes 2 criteria for application to all 5 Magnet Academy programs. If a student meets these 2 requirements, they are eligible to submit an application to any U-46 Magnet Academy.</a:t>
            </a:r>
            <a:endParaRPr/>
          </a:p>
        </p:txBody>
      </p:sp>
      <p:sp>
        <p:nvSpPr>
          <p:cNvPr id="528" name="Google Shape;528;g15a880b2fb4_3_9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5a880b2fb4_3_9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g15a880b2fb4_3_9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 student can gain additional submissions AFTER meeting the minimal application criteria by meeting preferences and/or priorities.</a:t>
            </a:r>
            <a:endParaRPr/>
          </a:p>
        </p:txBody>
      </p:sp>
      <p:sp>
        <p:nvSpPr>
          <p:cNvPr id="539" name="Google Shape;539;g15a880b2fb4_3_9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5a880b2fb4_3_9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15a880b2fb4_3_9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a student meets the minimum application criteria and one of the preferences, a student is admitted into the academy applied for.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a student meets the minimum application criteria and any of the priorities, a student gains additional submissions into the application process.</a:t>
            </a:r>
            <a:endParaRPr/>
          </a:p>
        </p:txBody>
      </p:sp>
      <p:sp>
        <p:nvSpPr>
          <p:cNvPr id="553" name="Google Shape;553;g15a880b2fb4_3_9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leaf)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1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sea)">
  <p:cSld name="TITLE_AND_TWO_COLUMNS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a, Ocean, Infinity, Wide," id="80" name="Google Shape;80;p12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sky)">
  <p:cSld name="TITLE_AND_TWO_COLUMNS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5" name="Google Shape;85;p13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lat land, big sky, Wicken Fen" id="88" name="Google Shape;88;p13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APTION_ONLY_1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1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5" name="Google Shape;11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Google Shape;116;p21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17" name="Google Shape;11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9" name="Google Shape;119;p21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20" name="Google Shape;12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21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23" name="Google Shape;123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" name="Google Shape;125;p21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126" name="Google Shape;126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0" name="Google Shape;130;p21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31" name="Google Shape;131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5" name="Google Shape;135;p21"/>
          <p:cNvSpPr txBox="1"/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36" name="Google Shape;136;p21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37" name="Google Shape;137;p21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38" name="Google Shape;13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0" name="Google Shape;140;p21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41" name="Google Shape;141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3" name="Google Shape;143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rect b="b" l="l" r="r" t="t"/>
            <a:pathLst>
              <a:path extrusionOk="0" h="136039" w="366372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46" name="Google Shape;146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48" name="Google Shape;148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0" name="Google Shape;150;p2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51" name="Google Shape;151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3" name="Google Shape;153;p2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54" name="Google Shape;15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2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157" name="Google Shape;157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1" name="Google Shape;161;p2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162" name="Google Shape;16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6" name="Google Shape;166;p2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167" name="Google Shape;167;p2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168" name="Google Shape;168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0" name="Google Shape;170;p2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171" name="Google Shape;171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3" name="Google Shape;17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2"/>
          <p:cNvSpPr txBox="1"/>
          <p:nvPr>
            <p:ph type="ctrTitle"/>
          </p:nvPr>
        </p:nvSpPr>
        <p:spPr>
          <a:xfrm>
            <a:off x="2027625" y="1629397"/>
            <a:ext cx="5088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5" name="Google Shape;175;p22"/>
          <p:cNvSpPr txBox="1"/>
          <p:nvPr>
            <p:ph idx="1" type="subTitle"/>
          </p:nvPr>
        </p:nvSpPr>
        <p:spPr>
          <a:xfrm>
            <a:off x="2027625" y="2886101"/>
            <a:ext cx="5088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3"/>
          <p:cNvGrpSpPr/>
          <p:nvPr/>
        </p:nvGrpSpPr>
        <p:grpSpPr>
          <a:xfrm>
            <a:off x="4364072" y="-3213"/>
            <a:ext cx="4779928" cy="2524130"/>
            <a:chOff x="4364072" y="-3213"/>
            <a:chExt cx="4779928" cy="2524130"/>
          </a:xfrm>
        </p:grpSpPr>
        <p:pic>
          <p:nvPicPr>
            <p:cNvPr id="178" name="Google Shape;178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23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180" name="Google Shape;180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2" name="Google Shape;182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3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184" name="Google Shape;184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7" name="Google Shape;187;p23"/>
            <p:cNvGrpSpPr/>
            <p:nvPr/>
          </p:nvGrpSpPr>
          <p:grpSpPr>
            <a:xfrm flipH="1">
              <a:off x="4364072" y="396118"/>
              <a:ext cx="4381556" cy="520699"/>
              <a:chOff x="0" y="0"/>
              <a:chExt cx="7545300" cy="896675"/>
            </a:xfrm>
          </p:grpSpPr>
          <p:pic>
            <p:nvPicPr>
              <p:cNvPr id="188" name="Google Shape;188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2" name="Google Shape;192;p23"/>
            <p:cNvGrpSpPr/>
            <p:nvPr/>
          </p:nvGrpSpPr>
          <p:grpSpPr>
            <a:xfrm flipH="1">
              <a:off x="4762444" y="-3213"/>
              <a:ext cx="4381556" cy="520699"/>
              <a:chOff x="0" y="0"/>
              <a:chExt cx="7545300" cy="896675"/>
            </a:xfrm>
          </p:grpSpPr>
          <p:pic>
            <p:nvPicPr>
              <p:cNvPr id="193" name="Google Shape;193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6" name="Google Shape;196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7" name="Google Shape;197;p23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198" name="Google Shape;198;p23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199" name="Google Shape;199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1" name="Google Shape;201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3" name="Google Shape;203;p23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204" name="Google Shape;204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7" name="Google Shape;207;p23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208" name="Google Shape;208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1" name="Google Shape;211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2" name="Google Shape;212;p23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213" name="Google Shape;213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5" name="Google Shape;215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b="1"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7" name="Google Shape;217;p23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4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20" name="Google Shape;220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24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23" name="Google Shape;223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24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27" name="Google Shape;227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1" name="Google Shape;231;p24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32" name="Google Shape;232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6" name="Google Shape;236;p24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37" name="Google Shape;237;p24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38" name="Google Shape;238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24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41" name="Google Shape;241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3" name="Google Shape;24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24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5" name="Google Shape;245;p24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46" name="Google Shape;246;p2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49" name="Google Shape;249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1" name="Google Shape;251;p2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52" name="Google Shape;252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4" name="Google Shape;254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5" name="Google Shape;255;p2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56" name="Google Shape;256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0" name="Google Shape;260;p2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61" name="Google Shape;261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5" name="Google Shape;265;p2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66" name="Google Shape;266;p2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67" name="Google Shape;267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9" name="Google Shape;269;p2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70" name="Google Shape;270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2" name="Google Shape;27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3" name="Google Shape;273;p25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4" name="Google Shape;274;p25"/>
          <p:cNvSpPr txBox="1"/>
          <p:nvPr>
            <p:ph idx="1" type="body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75" name="Google Shape;275;p25"/>
          <p:cNvSpPr txBox="1"/>
          <p:nvPr>
            <p:ph idx="2" type="body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/>
        </p:txBody>
      </p:sp>
      <p:sp>
        <p:nvSpPr>
          <p:cNvPr id="276" name="Google Shape;276;p25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79" name="Google Shape;279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1" name="Google Shape;281;p2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82" name="Google Shape;282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3" name="Google Shape;283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5" name="Google Shape;285;p2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86" name="Google Shape;286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0" name="Google Shape;290;p2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91" name="Google Shape;291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5" name="Google Shape;295;p2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96" name="Google Shape;296;p2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97" name="Google Shape;297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9" name="Google Shape;299;p2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00" name="Google Shape;300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2" name="Google Shape;302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26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305" name="Google Shape;305;p26"/>
          <p:cNvSpPr txBox="1"/>
          <p:nvPr>
            <p:ph idx="2" type="body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306" name="Google Shape;306;p26"/>
          <p:cNvSpPr txBox="1"/>
          <p:nvPr>
            <p:ph idx="3" type="body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/>
        </p:txBody>
      </p:sp>
      <p:sp>
        <p:nvSpPr>
          <p:cNvPr id="307" name="Google Shape;307;p26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7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310" name="Google Shape;310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2" name="Google Shape;312;p2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313" name="Google Shape;313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Google Shape;314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2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317" name="Google Shape;317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8" name="Google Shape;318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1" name="Google Shape;321;p2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322" name="Google Shape;322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Google Shape;323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6" name="Google Shape;326;p2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27" name="Google Shape;327;p2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28" name="Google Shape;328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0" name="Google Shape;330;p2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31" name="Google Shape;331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2" name="Google Shape;332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3" name="Google Shape;333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27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338" name="Google Shape;338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" name="Google Shape;340;p2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341" name="Google Shape;341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" name="Google Shape;344;p2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345" name="Google Shape;34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2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350" name="Google Shape;350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4" name="Google Shape;354;p2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355" name="Google Shape;355;p2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356" name="Google Shape;356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8" name="Google Shape;358;p2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359" name="Google Shape;359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0" name="Google Shape;360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61" name="Google Shape;361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28"/>
          <p:cNvSpPr txBox="1"/>
          <p:nvPr>
            <p:ph idx="1" type="body"/>
          </p:nvPr>
        </p:nvSpPr>
        <p:spPr>
          <a:xfrm>
            <a:off x="1288075" y="3945179"/>
            <a:ext cx="6483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3" name="Google Shape;363;p2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ig emboss" type="blank">
  <p:cSld name="BLANK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6" name="Google Shape;366;p29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367" name="Google Shape;367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1" name="Google Shape;371;p29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372" name="Google Shape;372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4" name="Google Shape;374;p29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375" name="Google Shape;375;p29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376" name="Google Shape;376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7" name="Google Shape;377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8" name="Google Shape;378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9" name="Google Shape;379;p29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80" name="Google Shape;380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1" name="Google Shape;381;p2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82" name="Google Shape;382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-4" y="2743188"/>
            <a:ext cx="3186606" cy="2524130"/>
            <a:chOff x="4364071" y="-3213"/>
            <a:chExt cx="3186606" cy="2524130"/>
          </a:xfrm>
        </p:grpSpPr>
        <p:grpSp>
          <p:nvGrpSpPr>
            <p:cNvPr id="386" name="Google Shape;386;p30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387" name="Google Shape;387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9" name="Google Shape;389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0" name="Google Shape;390;p30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391" name="Google Shape;391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2" name="Google Shape;392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3" name="Google Shape;393;p30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394" name="Google Shape;394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5" name="Google Shape;395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6" name="Google Shape;396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9" name="Google Shape;399;p30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400" name="Google Shape;400;p30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401" name="Google Shape;401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2" name="Google Shape;402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3" name="Google Shape;403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30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405" name="Google Shape;405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6" name="Google Shape;406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7" name="Google Shape;40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8" name="Google Shape;408;p30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409" name="Google Shape;409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0" name="Google Shape;410;p3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Boxed">
  <p:cSld name="3 Col Boxed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31"/>
          <p:cNvGrpSpPr/>
          <p:nvPr/>
        </p:nvGrpSpPr>
        <p:grpSpPr>
          <a:xfrm>
            <a:off x="-1190952" y="-595074"/>
            <a:ext cx="7385209" cy="6841855"/>
            <a:chOff x="-1584206" y="-793432"/>
            <a:chExt cx="9846945" cy="9122473"/>
          </a:xfrm>
        </p:grpSpPr>
        <p:sp>
          <p:nvSpPr>
            <p:cNvPr id="413" name="Google Shape;413;p31"/>
            <p:cNvSpPr/>
            <p:nvPr/>
          </p:nvSpPr>
          <p:spPr>
            <a:xfrm rot="10800000">
              <a:off x="0" y="-1"/>
              <a:ext cx="8262739" cy="6858000"/>
            </a:xfrm>
            <a:custGeom>
              <a:rect b="b" l="l" r="r" t="t"/>
              <a:pathLst>
                <a:path extrusionOk="0" h="6858000" w="8262739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>
              <a:gsLst>
                <a:gs pos="0">
                  <a:srgbClr val="F1F6FA"/>
                </a:gs>
                <a:gs pos="100000">
                  <a:srgbClr val="2C567A">
                    <a:alpha val="69411"/>
                  </a:srgbClr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 rot="904748">
              <a:off x="-736986" y="27836"/>
              <a:ext cx="7303738" cy="7479938"/>
            </a:xfrm>
            <a:custGeom>
              <a:rect b="b" l="l" r="r" t="t"/>
              <a:pathLst>
                <a:path extrusionOk="0" h="7484336" w="7308033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lt1">
                <a:alpha val="44310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31"/>
          <p:cNvSpPr txBox="1"/>
          <p:nvPr>
            <p:ph idx="1" type="body"/>
          </p:nvPr>
        </p:nvSpPr>
        <p:spPr>
          <a:xfrm>
            <a:off x="323999" y="1296000"/>
            <a:ext cx="243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1"/>
          <p:cNvSpPr txBox="1"/>
          <p:nvPr>
            <p:ph idx="2" type="body"/>
          </p:nvPr>
        </p:nvSpPr>
        <p:spPr>
          <a:xfrm>
            <a:off x="323999" y="1836000"/>
            <a:ext cx="2430000" cy="27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1"/>
          <p:cNvSpPr txBox="1"/>
          <p:nvPr>
            <p:ph idx="3" type="body"/>
          </p:nvPr>
        </p:nvSpPr>
        <p:spPr>
          <a:xfrm>
            <a:off x="3357374" y="1296000"/>
            <a:ext cx="243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1"/>
          <p:cNvSpPr txBox="1"/>
          <p:nvPr>
            <p:ph idx="4" type="body"/>
          </p:nvPr>
        </p:nvSpPr>
        <p:spPr>
          <a:xfrm>
            <a:off x="3357374" y="1836000"/>
            <a:ext cx="2430000" cy="27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1"/>
          <p:cNvSpPr txBox="1"/>
          <p:nvPr>
            <p:ph idx="5" type="body"/>
          </p:nvPr>
        </p:nvSpPr>
        <p:spPr>
          <a:xfrm>
            <a:off x="6390749" y="1296000"/>
            <a:ext cx="243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00" spcFirstLastPara="1" rIns="81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1"/>
          <p:cNvSpPr txBox="1"/>
          <p:nvPr>
            <p:ph idx="6" type="body"/>
          </p:nvPr>
        </p:nvSpPr>
        <p:spPr>
          <a:xfrm>
            <a:off x="6390749" y="1836000"/>
            <a:ext cx="2430000" cy="27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02600" spcFirstLastPara="1" rIns="102600" wrap="square" tIns="18900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1"/>
          <p:cNvSpPr txBox="1"/>
          <p:nvPr>
            <p:ph type="title"/>
          </p:nvPr>
        </p:nvSpPr>
        <p:spPr>
          <a:xfrm>
            <a:off x="324000" y="324000"/>
            <a:ext cx="8496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2" name="Google Shape;422;p31"/>
          <p:cNvSpPr txBox="1"/>
          <p:nvPr>
            <p:ph idx="11" type="ftr"/>
          </p:nvPr>
        </p:nvSpPr>
        <p:spPr>
          <a:xfrm>
            <a:off x="324000" y="4774420"/>
            <a:ext cx="30861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3" name="Google Shape;423;p31"/>
          <p:cNvSpPr/>
          <p:nvPr>
            <p:ph idx="12" type="sldNum"/>
          </p:nvPr>
        </p:nvSpPr>
        <p:spPr>
          <a:xfrm>
            <a:off x="8796711" y="4789066"/>
            <a:ext cx="216000" cy="216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31"/>
          <p:cNvSpPr txBox="1"/>
          <p:nvPr>
            <p:ph idx="7" type="body"/>
          </p:nvPr>
        </p:nvSpPr>
        <p:spPr>
          <a:xfrm>
            <a:off x="323849" y="756000"/>
            <a:ext cx="84969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5" name="Google Shape;425;p31"/>
          <p:cNvSpPr/>
          <p:nvPr/>
        </p:nvSpPr>
        <p:spPr>
          <a:xfrm>
            <a:off x="2788973" y="2669542"/>
            <a:ext cx="535050" cy="534353"/>
          </a:xfrm>
          <a:custGeom>
            <a:rect b="b" l="l" r="r" t="t"/>
            <a:pathLst>
              <a:path extrusionOk="0" h="2514600" w="251788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915193" y="2897722"/>
            <a:ext cx="281100" cy="76200"/>
          </a:xfrm>
          <a:prstGeom prst="rightArrow">
            <a:avLst>
              <a:gd fmla="val 100000" name="adj1"/>
              <a:gd fmla="val 5701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5822347" y="2669542"/>
            <a:ext cx="535050" cy="534353"/>
          </a:xfrm>
          <a:custGeom>
            <a:rect b="b" l="l" r="r" t="t"/>
            <a:pathLst>
              <a:path extrusionOk="0" h="2514600" w="251788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5948567" y="2897722"/>
            <a:ext cx="281100" cy="76200"/>
          </a:xfrm>
          <a:prstGeom prst="rightArrow">
            <a:avLst>
              <a:gd fmla="val 100000" name="adj1"/>
              <a:gd fmla="val 5701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8304" l="0" r="0" t="8313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2"/>
          <p:cNvSpPr txBox="1"/>
          <p:nvPr>
            <p:ph type="title"/>
          </p:nvPr>
        </p:nvSpPr>
        <p:spPr>
          <a:xfrm>
            <a:off x="324000" y="324000"/>
            <a:ext cx="8496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p32"/>
          <p:cNvSpPr txBox="1"/>
          <p:nvPr>
            <p:ph idx="11" type="ftr"/>
          </p:nvPr>
        </p:nvSpPr>
        <p:spPr>
          <a:xfrm>
            <a:off x="324000" y="4774420"/>
            <a:ext cx="30861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2" name="Google Shape;432;p32"/>
          <p:cNvSpPr/>
          <p:nvPr>
            <p:ph idx="12" type="sldNum"/>
          </p:nvPr>
        </p:nvSpPr>
        <p:spPr>
          <a:xfrm>
            <a:off x="8796711" y="4789066"/>
            <a:ext cx="216000" cy="216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 With Image" showMasterSp="0">
  <p:cSld name="2_Section Header With Image">
    <p:bg>
      <p:bgPr>
        <a:gradFill>
          <a:gsLst>
            <a:gs pos="0">
              <a:srgbClr val="323F4F"/>
            </a:gs>
            <a:gs pos="100000">
              <a:schemeClr val="accent1"/>
            </a:gs>
          </a:gsLst>
          <a:path path="circle">
            <a:fillToRect r="100%" t="100%"/>
          </a:path>
          <a:tileRect b="-100%" l="-100%"/>
        </a:gra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/>
          <p:nvPr/>
        </p:nvSpPr>
        <p:spPr>
          <a:xfrm rot="903259">
            <a:off x="3784519" y="-387157"/>
            <a:ext cx="5838822" cy="5794913"/>
          </a:xfrm>
          <a:custGeom>
            <a:rect b="b" l="l" r="r" t="t"/>
            <a:pathLst>
              <a:path extrusionOk="0" h="7718664" w="7777150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2C567A">
                  <a:alpha val="27058"/>
                </a:srgbClr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3"/>
          <p:cNvSpPr/>
          <p:nvPr/>
        </p:nvSpPr>
        <p:spPr>
          <a:xfrm rot="10800000">
            <a:off x="4623361" y="214065"/>
            <a:ext cx="4520639" cy="4461004"/>
          </a:xfrm>
          <a:custGeom>
            <a:rect b="b" l="l" r="r" t="t"/>
            <a:pathLst>
              <a:path extrusionOk="0" h="2612594" w="2647519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rgbClr val="323F4F"/>
              </a:gs>
              <a:gs pos="100000">
                <a:srgbClr val="323F4F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3"/>
          <p:cNvSpPr txBox="1"/>
          <p:nvPr>
            <p:ph type="title"/>
          </p:nvPr>
        </p:nvSpPr>
        <p:spPr>
          <a:xfrm>
            <a:off x="5132033" y="1230794"/>
            <a:ext cx="35952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orbel"/>
              <a:buNone/>
              <a:defRPr b="1" sz="450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33"/>
          <p:cNvSpPr txBox="1"/>
          <p:nvPr>
            <p:ph idx="11" type="ftr"/>
          </p:nvPr>
        </p:nvSpPr>
        <p:spPr>
          <a:xfrm>
            <a:off x="378000" y="4774420"/>
            <a:ext cx="30861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8" name="Google Shape;438;p33"/>
          <p:cNvSpPr/>
          <p:nvPr>
            <p:ph idx="12" type="sldNum"/>
          </p:nvPr>
        </p:nvSpPr>
        <p:spPr>
          <a:xfrm>
            <a:off x="8796711" y="4789066"/>
            <a:ext cx="216000" cy="216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33"/>
          <p:cNvSpPr txBox="1"/>
          <p:nvPr>
            <p:ph idx="1" type="subTitle"/>
          </p:nvPr>
        </p:nvSpPr>
        <p:spPr>
          <a:xfrm>
            <a:off x="5132032" y="2913609"/>
            <a:ext cx="3228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40" name="Google Shape;440;p33"/>
          <p:cNvSpPr txBox="1"/>
          <p:nvPr>
            <p:ph idx="2" type="body"/>
          </p:nvPr>
        </p:nvSpPr>
        <p:spPr>
          <a:xfrm>
            <a:off x="5132032" y="3218237"/>
            <a:ext cx="3228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p33"/>
          <p:cNvSpPr txBox="1"/>
          <p:nvPr>
            <p:ph idx="3" type="body"/>
          </p:nvPr>
        </p:nvSpPr>
        <p:spPr>
          <a:xfrm>
            <a:off x="5132032" y="3508009"/>
            <a:ext cx="3228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2" name="Google Shape;442;p33"/>
          <p:cNvSpPr txBox="1"/>
          <p:nvPr>
            <p:ph idx="4" type="body"/>
          </p:nvPr>
        </p:nvSpPr>
        <p:spPr>
          <a:xfrm>
            <a:off x="5132139" y="3797782"/>
            <a:ext cx="32292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43" name="Google Shape;44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66432" y="4769572"/>
            <a:ext cx="660889" cy="254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rd - 2 columns left">
  <p:cSld name="TITLE_AND_TWO_COLUMNS_2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4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4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4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1" type="body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❑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0" name="Google Shape;450;p34"/>
          <p:cNvSpPr txBox="1"/>
          <p:nvPr>
            <p:ph idx="2" type="body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❑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❏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1" name="Google Shape;451;p34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2" name="Google Shape;452;p34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leaf)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sea)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Sea, Ocean, Infinity, Wide," id="36" name="Google Shape;36;p6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sky)">
  <p:cSld name="TITLE_AND_BODY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Flat land, big sky, Wicken Fen" id="42" name="Google Shape;42;p7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leaf)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sea)">
  <p:cSld name="TITLE_AND_TWO_COLUMNS_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a, Ocean, Infinity, Wide," id="57" name="Google Shape;57;p9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sky)">
  <p:cSld name="TITLE_AND_TWO_COLUMNS_2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lat land, big sky, Wicken Fen" id="64" name="Google Shape;64;p10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b="1" sz="24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55600" lvl="2" marL="1371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55600" lvl="3" marL="1828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55600" lvl="4" marL="22860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55600" lvl="6" marL="32004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55600" lvl="7" marL="3657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55600" lvl="8" marL="41148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aD76SAUihFUZz5AyEhieIUv9hsYN53X4QqcvdYmDaAk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u-46.org/Page/3510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u-46.org/educationalpathways" TargetMode="External"/><Relationship Id="rId4" Type="http://schemas.openxmlformats.org/officeDocument/2006/relationships/hyperlink" Target="https://www.u-46.org/magnetacademies" TargetMode="External"/><Relationship Id="rId5" Type="http://schemas.openxmlformats.org/officeDocument/2006/relationships/hyperlink" Target="https://www.u-46.org/domain/541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hyperlink" Target="https://www.u-46.org/magnetacademi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/>
          <p:nvPr>
            <p:ph type="ctrTitle"/>
          </p:nvPr>
        </p:nvSpPr>
        <p:spPr>
          <a:xfrm>
            <a:off x="915525" y="1313000"/>
            <a:ext cx="7557900" cy="104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Magnet Academies</a:t>
            </a:r>
            <a:endParaRPr sz="4200"/>
          </a:p>
        </p:txBody>
      </p:sp>
      <p:grpSp>
        <p:nvGrpSpPr>
          <p:cNvPr id="458" name="Google Shape;458;p35"/>
          <p:cNvGrpSpPr/>
          <p:nvPr/>
        </p:nvGrpSpPr>
        <p:grpSpPr>
          <a:xfrm>
            <a:off x="7100919" y="3149063"/>
            <a:ext cx="1823100" cy="1823100"/>
            <a:chOff x="4822619" y="1353663"/>
            <a:chExt cx="1823100" cy="1823100"/>
          </a:xfrm>
        </p:grpSpPr>
        <p:sp>
          <p:nvSpPr>
            <p:cNvPr id="459" name="Google Shape;459;p35"/>
            <p:cNvSpPr/>
            <p:nvPr/>
          </p:nvSpPr>
          <p:spPr>
            <a:xfrm>
              <a:off x="4822619" y="1353663"/>
              <a:ext cx="1823100" cy="1823100"/>
            </a:xfrm>
            <a:prstGeom prst="ellipse">
              <a:avLst/>
            </a:prstGeom>
            <a:gradFill>
              <a:gsLst>
                <a:gs pos="0">
                  <a:srgbClr val="F1F6FA"/>
                </a:gs>
                <a:gs pos="18000">
                  <a:srgbClr val="F1F6FA"/>
                </a:gs>
                <a:gs pos="100000">
                  <a:srgbClr val="0D1D51">
                    <a:alpha val="69411"/>
                  </a:srgbClr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330200" rotWithShape="0" algn="t" dir="5400000" dist="304800">
                <a:srgbClr val="000000">
                  <a:alpha val="372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0" name="Google Shape;460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91228" y="1833023"/>
              <a:ext cx="1285875" cy="864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35"/>
          <p:cNvSpPr txBox="1"/>
          <p:nvPr/>
        </p:nvSpPr>
        <p:spPr>
          <a:xfrm>
            <a:off x="915525" y="2186875"/>
            <a:ext cx="4963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5"/>
          <p:cNvSpPr txBox="1"/>
          <p:nvPr/>
        </p:nvSpPr>
        <p:spPr>
          <a:xfrm>
            <a:off x="260625" y="3149075"/>
            <a:ext cx="73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00" y="3071575"/>
            <a:ext cx="1663025" cy="16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4"/>
          <p:cNvSpPr/>
          <p:nvPr/>
        </p:nvSpPr>
        <p:spPr>
          <a:xfrm>
            <a:off x="3418285" y="689595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4"/>
          <p:cNvSpPr/>
          <p:nvPr/>
        </p:nvSpPr>
        <p:spPr>
          <a:xfrm rot="-5400000">
            <a:off x="678599" y="686199"/>
            <a:ext cx="1486500" cy="2041200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4"/>
          <p:cNvSpPr/>
          <p:nvPr/>
        </p:nvSpPr>
        <p:spPr>
          <a:xfrm>
            <a:off x="811775" y="1255200"/>
            <a:ext cx="1962600" cy="14040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Middle School Coursework</a:t>
            </a:r>
            <a:endParaRPr sz="2000"/>
          </a:p>
        </p:txBody>
      </p:sp>
      <p:sp>
        <p:nvSpPr>
          <p:cNvPr id="574" name="Google Shape;574;p44"/>
          <p:cNvSpPr txBox="1"/>
          <p:nvPr/>
        </p:nvSpPr>
        <p:spPr>
          <a:xfrm>
            <a:off x="401250" y="212825"/>
            <a:ext cx="3524700" cy="4767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Priority Opportunities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5" name="Google Shape;575;p44"/>
          <p:cNvSpPr/>
          <p:nvPr/>
        </p:nvSpPr>
        <p:spPr>
          <a:xfrm rot="-5400000">
            <a:off x="3578324" y="1647699"/>
            <a:ext cx="1486500" cy="2041200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4"/>
          <p:cNvSpPr/>
          <p:nvPr/>
        </p:nvSpPr>
        <p:spPr>
          <a:xfrm rot="-5400000">
            <a:off x="6377349" y="2381849"/>
            <a:ext cx="1486500" cy="2041200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4"/>
          <p:cNvSpPr/>
          <p:nvPr/>
        </p:nvSpPr>
        <p:spPr>
          <a:xfrm>
            <a:off x="3737325" y="2274475"/>
            <a:ext cx="2157000" cy="14040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Extra-Curricular Activities</a:t>
            </a:r>
            <a:endParaRPr sz="2000"/>
          </a:p>
        </p:txBody>
      </p:sp>
      <p:sp>
        <p:nvSpPr>
          <p:cNvPr id="578" name="Google Shape;578;p44"/>
          <p:cNvSpPr/>
          <p:nvPr/>
        </p:nvSpPr>
        <p:spPr>
          <a:xfrm>
            <a:off x="6587575" y="2985525"/>
            <a:ext cx="1962600" cy="14040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Community Based Opportunities</a:t>
            </a:r>
            <a:endParaRPr sz="2000"/>
          </a:p>
        </p:txBody>
      </p:sp>
      <p:sp>
        <p:nvSpPr>
          <p:cNvPr id="579" name="Google Shape;579;p44"/>
          <p:cNvSpPr/>
          <p:nvPr/>
        </p:nvSpPr>
        <p:spPr>
          <a:xfrm>
            <a:off x="401250" y="3104276"/>
            <a:ext cx="2157000" cy="18156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4"/>
          <p:cNvSpPr txBox="1"/>
          <p:nvPr/>
        </p:nvSpPr>
        <p:spPr>
          <a:xfrm>
            <a:off x="479875" y="3256525"/>
            <a:ext cx="1962600" cy="1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Share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Experiences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Related to Program Theme</a:t>
            </a:r>
            <a:endParaRPr b="1" sz="1900"/>
          </a:p>
        </p:txBody>
      </p:sp>
      <p:sp>
        <p:nvSpPr>
          <p:cNvPr id="581" name="Google Shape;581;p44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7" name="Google Shape;587;p45"/>
          <p:cNvSpPr txBox="1"/>
          <p:nvPr/>
        </p:nvSpPr>
        <p:spPr>
          <a:xfrm>
            <a:off x="2172450" y="533550"/>
            <a:ext cx="479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Application Timeline</a:t>
            </a:r>
            <a:endParaRPr b="1" sz="24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8" name="Google Shape;588;p45"/>
          <p:cNvSpPr/>
          <p:nvPr/>
        </p:nvSpPr>
        <p:spPr>
          <a:xfrm>
            <a:off x="3803288" y="2757682"/>
            <a:ext cx="1810932" cy="98563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" name="Google Shape;589;p45"/>
          <p:cNvGrpSpPr/>
          <p:nvPr/>
        </p:nvGrpSpPr>
        <p:grpSpPr>
          <a:xfrm>
            <a:off x="3765388" y="2551394"/>
            <a:ext cx="85442" cy="304050"/>
            <a:chOff x="845575" y="2563700"/>
            <a:chExt cx="92400" cy="411825"/>
          </a:xfrm>
        </p:grpSpPr>
        <p:cxnSp>
          <p:nvCxnSpPr>
            <p:cNvPr id="590" name="Google Shape;590;p45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1" name="Google Shape;591;p45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Google Shape;592;p45"/>
          <p:cNvSpPr txBox="1"/>
          <p:nvPr/>
        </p:nvSpPr>
        <p:spPr>
          <a:xfrm>
            <a:off x="3504958" y="2857927"/>
            <a:ext cx="640540" cy="274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11/9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2783325" y="2060877"/>
            <a:ext cx="20838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Lottery Runs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4" name="Google Shape;594;p45"/>
          <p:cNvGrpSpPr/>
          <p:nvPr/>
        </p:nvGrpSpPr>
        <p:grpSpPr>
          <a:xfrm>
            <a:off x="4457975" y="2479433"/>
            <a:ext cx="3349239" cy="1194172"/>
            <a:chOff x="5534976" y="2702596"/>
            <a:chExt cx="3621973" cy="1617461"/>
          </a:xfrm>
        </p:grpSpPr>
        <p:sp>
          <p:nvSpPr>
            <p:cNvPr id="595" name="Google Shape;595;p45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6" name="Google Shape;596;p45"/>
            <p:cNvGrpSpPr/>
            <p:nvPr/>
          </p:nvGrpSpPr>
          <p:grpSpPr>
            <a:xfrm>
              <a:off x="5534976" y="2702596"/>
              <a:ext cx="2542500" cy="1617461"/>
              <a:chOff x="5534976" y="2702596"/>
              <a:chExt cx="2542500" cy="1617461"/>
            </a:xfrm>
          </p:grpSpPr>
          <p:grpSp>
            <p:nvGrpSpPr>
              <p:cNvPr id="597" name="Google Shape;597;p45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98" name="Google Shape;598;p4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99" name="Google Shape;599;p4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00" name="Google Shape;600;p45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1" name="Google Shape;601;p45"/>
              <p:cNvSpPr txBox="1"/>
              <p:nvPr/>
            </p:nvSpPr>
            <p:spPr>
              <a:xfrm>
                <a:off x="5534976" y="3444357"/>
                <a:ext cx="2542500" cy="8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Acceptance Window.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Acceptances Due 7 Days after Receiving Offer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02" name="Google Shape;602;p45"/>
          <p:cNvSpPr/>
          <p:nvPr/>
        </p:nvSpPr>
        <p:spPr>
          <a:xfrm>
            <a:off x="202158" y="2757682"/>
            <a:ext cx="1810932" cy="98563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3" name="Google Shape;603;p45"/>
          <p:cNvGrpSpPr/>
          <p:nvPr/>
        </p:nvGrpSpPr>
        <p:grpSpPr>
          <a:xfrm>
            <a:off x="-201575" y="2060875"/>
            <a:ext cx="2351148" cy="1071265"/>
            <a:chOff x="495991" y="2135675"/>
            <a:chExt cx="2542606" cy="1450988"/>
          </a:xfrm>
        </p:grpSpPr>
        <p:sp>
          <p:nvSpPr>
            <p:cNvPr id="604" name="Google Shape;604;p45"/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10/4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05" name="Google Shape;605;p45"/>
            <p:cNvGrpSpPr/>
            <p:nvPr/>
          </p:nvGrpSpPr>
          <p:grpSpPr>
            <a:xfrm>
              <a:off x="881025" y="2800065"/>
              <a:ext cx="92400" cy="411825"/>
              <a:chOff x="845575" y="2563700"/>
              <a:chExt cx="92400" cy="411825"/>
            </a:xfrm>
          </p:grpSpPr>
          <p:cxnSp>
            <p:nvCxnSpPr>
              <p:cNvPr id="606" name="Google Shape;606;p45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07" name="Google Shape;607;p45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8" name="Google Shape;608;p45"/>
            <p:cNvSpPr txBox="1"/>
            <p:nvPr/>
          </p:nvSpPr>
          <p:spPr>
            <a:xfrm>
              <a:off x="784997" y="2135675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500">
                  <a:latin typeface="Roboto"/>
                  <a:ea typeface="Roboto"/>
                  <a:cs typeface="Roboto"/>
                  <a:sym typeface="Roboto"/>
                </a:rPr>
                <a:t>Application opens</a:t>
              </a:r>
              <a:endParaRPr b="1"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9" name="Google Shape;609;p45"/>
          <p:cNvGrpSpPr/>
          <p:nvPr/>
        </p:nvGrpSpPr>
        <p:grpSpPr>
          <a:xfrm>
            <a:off x="978075" y="2479433"/>
            <a:ext cx="2845904" cy="1129081"/>
            <a:chOff x="1771702" y="2702596"/>
            <a:chExt cx="3077651" cy="1529298"/>
          </a:xfrm>
        </p:grpSpPr>
        <p:sp>
          <p:nvSpPr>
            <p:cNvPr id="610" name="Google Shape;610;p45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1" name="Google Shape;611;p45"/>
            <p:cNvGrpSpPr/>
            <p:nvPr/>
          </p:nvGrpSpPr>
          <p:grpSpPr>
            <a:xfrm>
              <a:off x="1771702" y="2702596"/>
              <a:ext cx="2253600" cy="1529298"/>
              <a:chOff x="1771702" y="2702596"/>
              <a:chExt cx="2253600" cy="1529298"/>
            </a:xfrm>
          </p:grpSpPr>
          <p:sp>
            <p:nvSpPr>
              <p:cNvPr id="612" name="Google Shape;612;p45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10/31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613" name="Google Shape;613;p45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614" name="Google Shape;614;p45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15" name="Google Shape;615;p45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16" name="Google Shape;616;p45"/>
              <p:cNvSpPr txBox="1"/>
              <p:nvPr/>
            </p:nvSpPr>
            <p:spPr>
              <a:xfrm>
                <a:off x="1771702" y="3677194"/>
                <a:ext cx="2253600" cy="5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500">
                    <a:latin typeface="Roboto"/>
                    <a:ea typeface="Roboto"/>
                    <a:cs typeface="Roboto"/>
                    <a:sym typeface="Roboto"/>
                  </a:rPr>
                  <a:t>Application Closes</a:t>
                </a:r>
                <a:endParaRPr b="1" sz="15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17" name="Google Shape;617;p45"/>
          <p:cNvSpPr txBox="1"/>
          <p:nvPr/>
        </p:nvSpPr>
        <p:spPr>
          <a:xfrm>
            <a:off x="8212350" y="2301488"/>
            <a:ext cx="74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12/1</a:t>
            </a:r>
            <a:endParaRPr sz="1600"/>
          </a:p>
        </p:txBody>
      </p:sp>
      <p:sp>
        <p:nvSpPr>
          <p:cNvPr id="618" name="Google Shape;618;p45"/>
          <p:cNvSpPr/>
          <p:nvPr/>
        </p:nvSpPr>
        <p:spPr>
          <a:xfrm>
            <a:off x="7632096" y="2757613"/>
            <a:ext cx="1194600" cy="987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5"/>
          <p:cNvSpPr txBox="1"/>
          <p:nvPr/>
        </p:nvSpPr>
        <p:spPr>
          <a:xfrm>
            <a:off x="7932000" y="3022875"/>
            <a:ext cx="130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Finalize Placements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0" name="Google Shape;620;p45"/>
          <p:cNvCxnSpPr/>
          <p:nvPr/>
        </p:nvCxnSpPr>
        <p:spPr>
          <a:xfrm>
            <a:off x="8826689" y="2757668"/>
            <a:ext cx="0" cy="265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6"/>
          <p:cNvSpPr txBox="1"/>
          <p:nvPr/>
        </p:nvSpPr>
        <p:spPr>
          <a:xfrm>
            <a:off x="569375" y="564700"/>
            <a:ext cx="250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46"/>
          <p:cNvSpPr txBox="1"/>
          <p:nvPr/>
        </p:nvSpPr>
        <p:spPr>
          <a:xfrm>
            <a:off x="112850" y="847075"/>
            <a:ext cx="2817900" cy="9819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Informational Sessions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46"/>
          <p:cNvSpPr txBox="1"/>
          <p:nvPr/>
        </p:nvSpPr>
        <p:spPr>
          <a:xfrm>
            <a:off x="538475" y="1532825"/>
            <a:ext cx="73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9" name="Google Shape;629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732" y="128000"/>
            <a:ext cx="3263450" cy="489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5" name="Google Shape;635;p47"/>
          <p:cNvGrpSpPr/>
          <p:nvPr/>
        </p:nvGrpSpPr>
        <p:grpSpPr>
          <a:xfrm>
            <a:off x="8017833" y="4067242"/>
            <a:ext cx="906445" cy="904805"/>
            <a:chOff x="4822619" y="1353663"/>
            <a:chExt cx="1823100" cy="1823100"/>
          </a:xfrm>
        </p:grpSpPr>
        <p:sp>
          <p:nvSpPr>
            <p:cNvPr id="636" name="Google Shape;636;p47"/>
            <p:cNvSpPr/>
            <p:nvPr/>
          </p:nvSpPr>
          <p:spPr>
            <a:xfrm>
              <a:off x="4822619" y="1353663"/>
              <a:ext cx="1823100" cy="1823100"/>
            </a:xfrm>
            <a:prstGeom prst="ellipse">
              <a:avLst/>
            </a:prstGeom>
            <a:gradFill>
              <a:gsLst>
                <a:gs pos="0">
                  <a:srgbClr val="F1F6FA"/>
                </a:gs>
                <a:gs pos="18000">
                  <a:srgbClr val="F1F6FA"/>
                </a:gs>
                <a:gs pos="100000">
                  <a:srgbClr val="0D1D51">
                    <a:alpha val="69411"/>
                  </a:srgbClr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330200" rotWithShape="0" algn="t" dir="5400000" dist="304800">
                <a:srgbClr val="000000">
                  <a:alpha val="372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7" name="Google Shape;637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91228" y="1833023"/>
              <a:ext cx="1285875" cy="864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8" name="Google Shape;638;p47"/>
          <p:cNvSpPr txBox="1"/>
          <p:nvPr/>
        </p:nvSpPr>
        <p:spPr>
          <a:xfrm>
            <a:off x="481725" y="542725"/>
            <a:ext cx="3148800" cy="6726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Magnet Manual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47"/>
          <p:cNvSpPr txBox="1"/>
          <p:nvPr/>
        </p:nvSpPr>
        <p:spPr>
          <a:xfrm>
            <a:off x="538475" y="1532825"/>
            <a:ext cx="73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0" name="Google Shape;640;p47"/>
          <p:cNvSpPr txBox="1"/>
          <p:nvPr/>
        </p:nvSpPr>
        <p:spPr>
          <a:xfrm>
            <a:off x="763050" y="1668275"/>
            <a:ext cx="274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https://www.u-46.org/Page/14526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1" name="Google Shape;64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850" y="755330"/>
            <a:ext cx="3148800" cy="4099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8"/>
          <p:cNvSpPr txBox="1"/>
          <p:nvPr>
            <p:ph type="title"/>
          </p:nvPr>
        </p:nvSpPr>
        <p:spPr>
          <a:xfrm>
            <a:off x="372525" y="546850"/>
            <a:ext cx="3587400" cy="4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Academy Leadership</a:t>
            </a:r>
            <a:endParaRPr sz="2400"/>
          </a:p>
        </p:txBody>
      </p:sp>
      <p:sp>
        <p:nvSpPr>
          <p:cNvPr id="647" name="Google Shape;647;p48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8" name="Google Shape;648;p48"/>
          <p:cNvGraphicFramePr/>
          <p:nvPr/>
        </p:nvGraphicFramePr>
        <p:xfrm>
          <a:off x="260013" y="1622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{88ADA6BA-D989-478B-8464-AB713B6FA70D}</a:tableStyleId>
              </a:tblPr>
              <a:tblGrid>
                <a:gridCol w="4807500"/>
                <a:gridCol w="3816450"/>
              </a:tblGrid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Mitchell Briesemeister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Director of Educational Pathways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55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Doreen Roberts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Teacher Leader for Educational Pathways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BHS STEM Academy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Milena Nedeljkovic AP of STEM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EHS IB / G&amp;T Academy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Keleigh Foreman  AP of Innovation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LHS Visual and Performing Arts Academy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Michelle Graham AP of Innovation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SEHS BEACON Academy of Media and Digital Arts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Marcella Sheler AP of Innovation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SHS LEAD Academy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Tracy Stewart AP of Innovation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9"/>
          <p:cNvSpPr txBox="1"/>
          <p:nvPr>
            <p:ph type="title"/>
          </p:nvPr>
        </p:nvSpPr>
        <p:spPr>
          <a:xfrm>
            <a:off x="372525" y="546850"/>
            <a:ext cx="3350700" cy="4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Information</a:t>
            </a:r>
            <a:endParaRPr sz="2400"/>
          </a:p>
        </p:txBody>
      </p:sp>
      <p:sp>
        <p:nvSpPr>
          <p:cNvPr id="654" name="Google Shape;654;p4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55" name="Google Shape;655;p49"/>
          <p:cNvGraphicFramePr/>
          <p:nvPr/>
        </p:nvGraphicFramePr>
        <p:xfrm>
          <a:off x="260013" y="1622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{88ADA6BA-D989-478B-8464-AB713B6FA70D}</a:tableStyleId>
              </a:tblPr>
              <a:tblGrid>
                <a:gridCol w="3951525"/>
                <a:gridCol w="4672425"/>
              </a:tblGrid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Educational Pathways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Website: </a:t>
                      </a:r>
                      <a:r>
                        <a:rPr b="1" lang="en" sz="1600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https://www.u-46.org/educationalpathways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Questions? </a:t>
                      </a: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ducationalpathways@u-46.org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55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Magnet Academies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Website: </a:t>
                      </a:r>
                      <a:r>
                        <a:rPr b="1" lang="en" sz="1600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https://www.u-46.org/magnetacademies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Questions? magnetacademies@u-46.org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43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Career and Technical Education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Website: </a:t>
                      </a:r>
                      <a:r>
                        <a:rPr b="1" lang="en" sz="1600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https://www.u-46.org/domain/5415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Questions? CTE@u-46.org</a:t>
                      </a:r>
                      <a:endParaRPr b="1"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6"/>
          <p:cNvSpPr txBox="1"/>
          <p:nvPr/>
        </p:nvSpPr>
        <p:spPr>
          <a:xfrm>
            <a:off x="577700" y="1330475"/>
            <a:ext cx="73479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 u="sng">
                <a:latin typeface="Montserrat"/>
                <a:ea typeface="Montserrat"/>
                <a:cs typeface="Montserrat"/>
                <a:sym typeface="Montserrat"/>
              </a:rPr>
              <a:t>Magnet School Academy</a:t>
            </a: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: A unique, theme based program housed within a comprehensive high school. 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Students apply to be in the program fall of their 8th grade year and remain in the program for their high school career. </a:t>
            </a:r>
            <a:endParaRPr b="1"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7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37"/>
          <p:cNvSpPr txBox="1"/>
          <p:nvPr/>
        </p:nvSpPr>
        <p:spPr>
          <a:xfrm>
            <a:off x="385250" y="878925"/>
            <a:ext cx="85899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A Magnet High School Graduate will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Develop core high school academic knowledge and skills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Acquire foundational knowledge, skills, and experiences in the Magnet focus area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Become part of a small learning community within the school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Explore careers, and college areas of study aligned to the focus of the Magnet school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Have opportunities to earn early college credentials (AP/DC), and earn industry credentials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Refined programs are aligned to nationally or globally recognized standards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37"/>
          <p:cNvSpPr txBox="1"/>
          <p:nvPr/>
        </p:nvSpPr>
        <p:spPr>
          <a:xfrm>
            <a:off x="385250" y="263325"/>
            <a:ext cx="3901200" cy="6156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Student Experience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7" name="Google Shape;4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52779">
            <a:off x="7311225" y="-25775"/>
            <a:ext cx="1193799" cy="119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 txBox="1"/>
          <p:nvPr>
            <p:ph type="title"/>
          </p:nvPr>
        </p:nvSpPr>
        <p:spPr>
          <a:xfrm>
            <a:off x="361800" y="201100"/>
            <a:ext cx="4379700" cy="431100"/>
          </a:xfrm>
          <a:prstGeom prst="rect">
            <a:avLst/>
          </a:prstGeom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Magnet Academies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83" name="Google Shape;483;p38"/>
          <p:cNvGrpSpPr/>
          <p:nvPr/>
        </p:nvGrpSpPr>
        <p:grpSpPr>
          <a:xfrm>
            <a:off x="129363" y="1022900"/>
            <a:ext cx="8276675" cy="898500"/>
            <a:chOff x="100175" y="1145350"/>
            <a:chExt cx="8276675" cy="898500"/>
          </a:xfrm>
        </p:grpSpPr>
        <p:sp>
          <p:nvSpPr>
            <p:cNvPr id="484" name="Google Shape;484;p38"/>
            <p:cNvSpPr/>
            <p:nvPr/>
          </p:nvSpPr>
          <p:spPr>
            <a:xfrm>
              <a:off x="420250" y="1487950"/>
              <a:ext cx="7956600" cy="5247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5" name="Google Shape;485;p38"/>
            <p:cNvGrpSpPr/>
            <p:nvPr/>
          </p:nvGrpSpPr>
          <p:grpSpPr>
            <a:xfrm>
              <a:off x="100175" y="1145350"/>
              <a:ext cx="7956250" cy="898500"/>
              <a:chOff x="100175" y="1145350"/>
              <a:chExt cx="7956250" cy="898500"/>
            </a:xfrm>
          </p:grpSpPr>
          <p:pic>
            <p:nvPicPr>
              <p:cNvPr id="486" name="Google Shape;486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00175" y="1145350"/>
                <a:ext cx="563604" cy="898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7" name="Google Shape;487;p38"/>
              <p:cNvSpPr txBox="1"/>
              <p:nvPr/>
            </p:nvSpPr>
            <p:spPr>
              <a:xfrm>
                <a:off x="805125" y="1539978"/>
                <a:ext cx="72513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900">
                    <a:latin typeface="Roboto"/>
                    <a:ea typeface="Roboto"/>
                    <a:cs typeface="Roboto"/>
                    <a:sym typeface="Roboto"/>
                  </a:rPr>
                  <a:t>STEM Academy: Science, Engineering, and Technology Academy</a:t>
                </a:r>
                <a:endParaRPr sz="19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88" name="Google Shape;488;p38"/>
          <p:cNvGrpSpPr/>
          <p:nvPr/>
        </p:nvGrpSpPr>
        <p:grpSpPr>
          <a:xfrm>
            <a:off x="390925" y="1971481"/>
            <a:ext cx="8462161" cy="807669"/>
            <a:chOff x="420250" y="2152556"/>
            <a:chExt cx="8462161" cy="807669"/>
          </a:xfrm>
        </p:grpSpPr>
        <p:sp>
          <p:nvSpPr>
            <p:cNvPr id="489" name="Google Shape;489;p38"/>
            <p:cNvSpPr/>
            <p:nvPr/>
          </p:nvSpPr>
          <p:spPr>
            <a:xfrm>
              <a:off x="420250" y="2309638"/>
              <a:ext cx="7956600" cy="524700"/>
            </a:xfrm>
            <a:prstGeom prst="rect">
              <a:avLst/>
            </a:prstGeom>
            <a:solidFill>
              <a:srgbClr val="E6B8A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0" name="Google Shape;490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56386" y="2152556"/>
              <a:ext cx="826025" cy="807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38"/>
            <p:cNvSpPr txBox="1"/>
            <p:nvPr/>
          </p:nvSpPr>
          <p:spPr>
            <a:xfrm>
              <a:off x="629675" y="2336800"/>
              <a:ext cx="725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Gifted and Talented Academy/ </a:t>
              </a: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International Baccalaureate Academy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" name="Google Shape;492;p38"/>
          <p:cNvGrpSpPr/>
          <p:nvPr/>
        </p:nvGrpSpPr>
        <p:grpSpPr>
          <a:xfrm>
            <a:off x="158550" y="2656985"/>
            <a:ext cx="8218300" cy="826003"/>
            <a:chOff x="158550" y="2929373"/>
            <a:chExt cx="8218300" cy="826003"/>
          </a:xfrm>
        </p:grpSpPr>
        <p:sp>
          <p:nvSpPr>
            <p:cNvPr id="493" name="Google Shape;493;p38"/>
            <p:cNvSpPr/>
            <p:nvPr/>
          </p:nvSpPr>
          <p:spPr>
            <a:xfrm>
              <a:off x="420250" y="3100150"/>
              <a:ext cx="7956600" cy="524700"/>
            </a:xfrm>
            <a:prstGeom prst="rect">
              <a:avLst/>
            </a:prstGeom>
            <a:solidFill>
              <a:srgbClr val="C9DAF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4" name="Google Shape;494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8550" y="2929373"/>
              <a:ext cx="826025" cy="826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38"/>
            <p:cNvSpPr txBox="1"/>
            <p:nvPr/>
          </p:nvSpPr>
          <p:spPr>
            <a:xfrm>
              <a:off x="1042950" y="3148725"/>
              <a:ext cx="72513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Roboto"/>
                  <a:ea typeface="Roboto"/>
                  <a:cs typeface="Roboto"/>
                  <a:sym typeface="Roboto"/>
                </a:rPr>
                <a:t>Visual and Performing Arts Academy</a:t>
              </a:r>
              <a:endParaRPr sz="2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6" name="Google Shape;496;p38"/>
          <p:cNvGrpSpPr/>
          <p:nvPr/>
        </p:nvGrpSpPr>
        <p:grpSpPr>
          <a:xfrm>
            <a:off x="370250" y="3271500"/>
            <a:ext cx="8403488" cy="947075"/>
            <a:chOff x="420250" y="3569275"/>
            <a:chExt cx="8403488" cy="947075"/>
          </a:xfrm>
        </p:grpSpPr>
        <p:sp>
          <p:nvSpPr>
            <p:cNvPr id="497" name="Google Shape;497;p38"/>
            <p:cNvSpPr/>
            <p:nvPr/>
          </p:nvSpPr>
          <p:spPr>
            <a:xfrm>
              <a:off x="420250" y="3850388"/>
              <a:ext cx="7956600" cy="524700"/>
            </a:xfrm>
            <a:prstGeom prst="rect">
              <a:avLst/>
            </a:prstGeom>
            <a:solidFill>
              <a:srgbClr val="D9D9D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8" name="Google Shape;498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880975" y="3569275"/>
              <a:ext cx="942763" cy="947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8"/>
            <p:cNvSpPr txBox="1"/>
            <p:nvPr/>
          </p:nvSpPr>
          <p:spPr>
            <a:xfrm>
              <a:off x="525175" y="3886875"/>
              <a:ext cx="725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Roboto"/>
                  <a:ea typeface="Roboto"/>
                  <a:cs typeface="Roboto"/>
                  <a:sym typeface="Roboto"/>
                </a:rPr>
                <a:t>Beacon Academy of Media and Digital Arts</a:t>
              </a:r>
              <a:endParaRPr sz="2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129376" y="4118425"/>
            <a:ext cx="8276674" cy="820924"/>
            <a:chOff x="100176" y="4322575"/>
            <a:chExt cx="8276674" cy="820924"/>
          </a:xfrm>
        </p:grpSpPr>
        <p:sp>
          <p:nvSpPr>
            <p:cNvPr id="501" name="Google Shape;501;p38"/>
            <p:cNvSpPr/>
            <p:nvPr/>
          </p:nvSpPr>
          <p:spPr>
            <a:xfrm>
              <a:off x="420250" y="4516350"/>
              <a:ext cx="7956600" cy="5247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2" name="Google Shape;502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0176" y="4322575"/>
              <a:ext cx="942775" cy="820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38"/>
            <p:cNvSpPr txBox="1"/>
            <p:nvPr/>
          </p:nvSpPr>
          <p:spPr>
            <a:xfrm>
              <a:off x="1084350" y="4549600"/>
              <a:ext cx="72513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Roboto"/>
                  <a:ea typeface="Roboto"/>
                  <a:cs typeface="Roboto"/>
                  <a:sym typeface="Roboto"/>
                </a:rPr>
                <a:t>LEAD Academy</a:t>
              </a:r>
              <a:r>
                <a:rPr lang="en" sz="270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9" name="Google Shape;509;p39"/>
          <p:cNvGrpSpPr/>
          <p:nvPr/>
        </p:nvGrpSpPr>
        <p:grpSpPr>
          <a:xfrm>
            <a:off x="8017833" y="4067242"/>
            <a:ext cx="906445" cy="904805"/>
            <a:chOff x="4822619" y="1353663"/>
            <a:chExt cx="1823100" cy="1823100"/>
          </a:xfrm>
        </p:grpSpPr>
        <p:sp>
          <p:nvSpPr>
            <p:cNvPr id="510" name="Google Shape;510;p39"/>
            <p:cNvSpPr/>
            <p:nvPr/>
          </p:nvSpPr>
          <p:spPr>
            <a:xfrm>
              <a:off x="4822619" y="1353663"/>
              <a:ext cx="1823100" cy="1823100"/>
            </a:xfrm>
            <a:prstGeom prst="ellipse">
              <a:avLst/>
            </a:prstGeom>
            <a:gradFill>
              <a:gsLst>
                <a:gs pos="0">
                  <a:srgbClr val="F1F6FA"/>
                </a:gs>
                <a:gs pos="18000">
                  <a:srgbClr val="F1F6FA"/>
                </a:gs>
                <a:gs pos="100000">
                  <a:srgbClr val="0D1D51">
                    <a:alpha val="69411"/>
                  </a:srgbClr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330200" rotWithShape="0" algn="t" dir="5400000" dist="304800">
                <a:srgbClr val="000000">
                  <a:alpha val="372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1" name="Google Shape;511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91228" y="1833023"/>
              <a:ext cx="1285875" cy="864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39"/>
          <p:cNvSpPr txBox="1"/>
          <p:nvPr/>
        </p:nvSpPr>
        <p:spPr>
          <a:xfrm>
            <a:off x="481725" y="542725"/>
            <a:ext cx="4730100" cy="6294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Application Information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39"/>
          <p:cNvSpPr txBox="1"/>
          <p:nvPr/>
        </p:nvSpPr>
        <p:spPr>
          <a:xfrm>
            <a:off x="531300" y="1338750"/>
            <a:ext cx="73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39"/>
          <p:cNvSpPr txBox="1"/>
          <p:nvPr/>
        </p:nvSpPr>
        <p:spPr>
          <a:xfrm>
            <a:off x="1183950" y="888800"/>
            <a:ext cx="64338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Students will apply via our website: </a:t>
            </a:r>
            <a:r>
              <a:rPr b="1" lang="en" sz="1900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https://www.u-46.org/magnetacademies</a:t>
            </a:r>
            <a:endParaRPr b="1" sz="19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The applications are managed by a system called Lotterease. This allows the most organized and equitable process. Parents will set up an account when they are creating the application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Students only need to apply to the academies that they are interested in attending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0" name="Google Shape;520;p40"/>
          <p:cNvGrpSpPr/>
          <p:nvPr/>
        </p:nvGrpSpPr>
        <p:grpSpPr>
          <a:xfrm>
            <a:off x="8017833" y="4067242"/>
            <a:ext cx="906445" cy="904805"/>
            <a:chOff x="4822619" y="1353663"/>
            <a:chExt cx="1823100" cy="1823100"/>
          </a:xfrm>
        </p:grpSpPr>
        <p:sp>
          <p:nvSpPr>
            <p:cNvPr id="521" name="Google Shape;521;p40"/>
            <p:cNvSpPr/>
            <p:nvPr/>
          </p:nvSpPr>
          <p:spPr>
            <a:xfrm>
              <a:off x="4822619" y="1353663"/>
              <a:ext cx="1823100" cy="1823100"/>
            </a:xfrm>
            <a:prstGeom prst="ellipse">
              <a:avLst/>
            </a:prstGeom>
            <a:gradFill>
              <a:gsLst>
                <a:gs pos="0">
                  <a:srgbClr val="F1F6FA"/>
                </a:gs>
                <a:gs pos="18000">
                  <a:srgbClr val="F1F6FA"/>
                </a:gs>
                <a:gs pos="100000">
                  <a:srgbClr val="0D1D51">
                    <a:alpha val="69411"/>
                  </a:srgbClr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  <a:effectLst>
              <a:outerShdw blurRad="330200" rotWithShape="0" algn="t" dir="5400000" dist="304800">
                <a:srgbClr val="000000">
                  <a:alpha val="3725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2" name="Google Shape;52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91228" y="1833023"/>
              <a:ext cx="1285875" cy="8643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3" name="Google Shape;523;p40"/>
          <p:cNvSpPr txBox="1"/>
          <p:nvPr/>
        </p:nvSpPr>
        <p:spPr>
          <a:xfrm>
            <a:off x="481725" y="542725"/>
            <a:ext cx="4730100" cy="6294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Application Information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40"/>
          <p:cNvSpPr txBox="1"/>
          <p:nvPr/>
        </p:nvSpPr>
        <p:spPr>
          <a:xfrm>
            <a:off x="538475" y="1532825"/>
            <a:ext cx="73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40"/>
          <p:cNvSpPr txBox="1"/>
          <p:nvPr/>
        </p:nvSpPr>
        <p:spPr>
          <a:xfrm>
            <a:off x="1251850" y="1172125"/>
            <a:ext cx="6433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Most communication will be through email (parent and student). So this needs to be monitored.</a:t>
            </a:r>
            <a:endParaRPr b="1"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Students who are put on a waitlist may select a second choice academy AND remain on the waitlist for their first choice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Incomplete applications will lead to students not being entered into the lottery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If parents need language support they should be directed to contact my office. 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b="1" lang="en" sz="1700">
                <a:latin typeface="Montserrat"/>
                <a:ea typeface="Montserrat"/>
                <a:cs typeface="Montserrat"/>
                <a:sym typeface="Montserrat"/>
              </a:rPr>
              <a:t>MS Counselors will be granted access to the system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 txBox="1"/>
          <p:nvPr/>
        </p:nvSpPr>
        <p:spPr>
          <a:xfrm>
            <a:off x="331800" y="385175"/>
            <a:ext cx="8315400" cy="4851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U-46 Magnet Application </a:t>
            </a: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Minimum Requirements</a:t>
            </a: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41"/>
          <p:cNvSpPr/>
          <p:nvPr/>
        </p:nvSpPr>
        <p:spPr>
          <a:xfrm>
            <a:off x="2389124" y="1071474"/>
            <a:ext cx="1486500" cy="2041200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1"/>
          <p:cNvSpPr/>
          <p:nvPr/>
        </p:nvSpPr>
        <p:spPr>
          <a:xfrm>
            <a:off x="2641844" y="1390048"/>
            <a:ext cx="1486500" cy="19695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Minimum 2.0 Grade Point Average</a:t>
            </a:r>
            <a:endParaRPr sz="2000"/>
          </a:p>
        </p:txBody>
      </p:sp>
      <p:sp>
        <p:nvSpPr>
          <p:cNvPr id="533" name="Google Shape;533;p41"/>
          <p:cNvSpPr/>
          <p:nvPr/>
        </p:nvSpPr>
        <p:spPr>
          <a:xfrm>
            <a:off x="4880539" y="1736566"/>
            <a:ext cx="1486500" cy="2041200"/>
          </a:xfrm>
          <a:prstGeom prst="roundRect">
            <a:avLst>
              <a:gd fmla="val 10000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1"/>
          <p:cNvSpPr/>
          <p:nvPr/>
        </p:nvSpPr>
        <p:spPr>
          <a:xfrm>
            <a:off x="5081534" y="2050274"/>
            <a:ext cx="1486500" cy="1958700"/>
          </a:xfrm>
          <a:prstGeom prst="roundRect">
            <a:avLst>
              <a:gd fmla="val 10000" name="adj"/>
            </a:avLst>
          </a:prstGeom>
          <a:solidFill>
            <a:schemeClr val="lt1">
              <a:alpha val="89800"/>
            </a:schemeClr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 Letters of </a:t>
            </a:r>
            <a:r>
              <a:rPr lang="en" sz="1900"/>
              <a:t>Recommendation</a:t>
            </a:r>
            <a:endParaRPr sz="1900"/>
          </a:p>
        </p:txBody>
      </p:sp>
      <p:sp>
        <p:nvSpPr>
          <p:cNvPr id="535" name="Google Shape;535;p41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42"/>
          <p:cNvGrpSpPr/>
          <p:nvPr/>
        </p:nvGrpSpPr>
        <p:grpSpPr>
          <a:xfrm>
            <a:off x="648869" y="1021361"/>
            <a:ext cx="8406700" cy="3219856"/>
            <a:chOff x="0" y="204727"/>
            <a:chExt cx="11208933" cy="5004439"/>
          </a:xfrm>
        </p:grpSpPr>
        <p:sp>
          <p:nvSpPr>
            <p:cNvPr id="542" name="Google Shape;542;p42"/>
            <p:cNvSpPr/>
            <p:nvPr/>
          </p:nvSpPr>
          <p:spPr>
            <a:xfrm>
              <a:off x="0" y="204727"/>
              <a:ext cx="11162100" cy="959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2"/>
            <p:cNvSpPr txBox="1"/>
            <p:nvPr/>
          </p:nvSpPr>
          <p:spPr>
            <a:xfrm>
              <a:off x="46834" y="251561"/>
              <a:ext cx="11068200" cy="8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150" lIns="117150" spcFirstLastPara="1" rIns="117150" wrap="square" tIns="11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b="0" i="0" lang="en" sz="3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Preferences</a:t>
              </a:r>
              <a:endParaRPr sz="1100"/>
            </a:p>
          </p:txBody>
        </p:sp>
        <p:sp>
          <p:nvSpPr>
            <p:cNvPr id="544" name="Google Shape;544;p42"/>
            <p:cNvSpPr txBox="1"/>
            <p:nvPr/>
          </p:nvSpPr>
          <p:spPr>
            <a:xfrm>
              <a:off x="46833" y="1210910"/>
              <a:ext cx="11162100" cy="14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050" lIns="265775" spcFirstLastPara="1" rIns="218675" wrap="square" tIns="39050">
              <a:noAutofit/>
            </a:bodyPr>
            <a:lstStyle/>
            <a:p>
              <a:pPr indent="-215900" lvl="1" marL="215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1" lang="en" sz="1700"/>
                <a:t>P</a:t>
              </a:r>
              <a:r>
                <a:rPr b="1" i="0" lang="en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references</a:t>
              </a:r>
              <a:r>
                <a:rPr b="0" i="0" lang="en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allow for students in these categories to gain automatic acceptance into the magnet program </a:t>
              </a:r>
              <a:r>
                <a:rPr b="1" i="1" lang="en" sz="1700" u="none" cap="none" strike="noStrike">
                  <a:solidFill>
                    <a:srgbClr val="000000"/>
                  </a:solidFill>
                </a:rPr>
                <a:t>provided they meet the minimum qualifications</a:t>
              </a:r>
              <a:r>
                <a:rPr b="1" i="1" lang="en" sz="2400" u="none" cap="none" strike="noStrike">
                  <a:solidFill>
                    <a:srgbClr val="000000"/>
                  </a:solidFill>
                </a:rPr>
                <a:t>.</a:t>
              </a:r>
              <a:endParaRPr b="1" i="1" sz="2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0" y="2704869"/>
              <a:ext cx="11162100" cy="959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2"/>
            <p:cNvSpPr txBox="1"/>
            <p:nvPr/>
          </p:nvSpPr>
          <p:spPr>
            <a:xfrm>
              <a:off x="46834" y="2817292"/>
              <a:ext cx="11068200" cy="86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7150" lIns="117150" spcFirstLastPara="1" rIns="117150" wrap="square" tIns="11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b="0" i="0" lang="en" sz="3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Priorities</a:t>
              </a:r>
              <a:endParaRPr sz="1100"/>
            </a:p>
          </p:txBody>
        </p:sp>
        <p:sp>
          <p:nvSpPr>
            <p:cNvPr id="547" name="Google Shape;547;p42"/>
            <p:cNvSpPr txBox="1"/>
            <p:nvPr/>
          </p:nvSpPr>
          <p:spPr>
            <a:xfrm>
              <a:off x="8" y="3683066"/>
              <a:ext cx="11162100" cy="15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050" lIns="265775" spcFirstLastPara="1" rIns="218675" wrap="square" tIns="39050">
              <a:noAutofit/>
            </a:bodyPr>
            <a:lstStyle/>
            <a:p>
              <a:pPr indent="-215900" lvl="1" marL="215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b="1" lang="en" sz="1700"/>
                <a:t>P</a:t>
              </a:r>
              <a:r>
                <a:rPr b="1" i="0" lang="en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riorities </a:t>
              </a:r>
              <a:r>
                <a:rPr b="0" i="0" lang="en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allow for students to gain additional entries into the lottery </a:t>
              </a:r>
              <a:r>
                <a:rPr b="1" i="1" lang="en" sz="1700" u="none" cap="none" strike="noStrike">
                  <a:solidFill>
                    <a:srgbClr val="000000"/>
                  </a:solidFill>
                </a:rPr>
                <a:t>if they meet the minimum qualifications and show evidence of meeting the additional criteria.</a:t>
              </a: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42"/>
          <p:cNvSpPr txBox="1"/>
          <p:nvPr/>
        </p:nvSpPr>
        <p:spPr>
          <a:xfrm>
            <a:off x="381100" y="265600"/>
            <a:ext cx="6087600" cy="5466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The Application Process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42"/>
          <p:cNvSpPr txBox="1"/>
          <p:nvPr>
            <p:ph idx="12" type="sldNum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43"/>
          <p:cNvGrpSpPr/>
          <p:nvPr/>
        </p:nvGrpSpPr>
        <p:grpSpPr>
          <a:xfrm>
            <a:off x="330914" y="785649"/>
            <a:ext cx="8573686" cy="4180988"/>
            <a:chOff x="55" y="101110"/>
            <a:chExt cx="11431581" cy="5574651"/>
          </a:xfrm>
        </p:grpSpPr>
        <p:sp>
          <p:nvSpPr>
            <p:cNvPr id="556" name="Google Shape;556;p43"/>
            <p:cNvSpPr/>
            <p:nvPr/>
          </p:nvSpPr>
          <p:spPr>
            <a:xfrm>
              <a:off x="55" y="101110"/>
              <a:ext cx="5341800" cy="13899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3"/>
            <p:cNvSpPr txBox="1"/>
            <p:nvPr/>
          </p:nvSpPr>
          <p:spPr>
            <a:xfrm>
              <a:off x="69" y="368479"/>
              <a:ext cx="5341800" cy="90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3625" lIns="181350" spcFirstLastPara="1" rIns="181350" wrap="square" tIns="103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</a:rPr>
                <a:t>Preferences</a:t>
              </a:r>
              <a:r>
                <a:rPr b="0" i="0" lang="en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100"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69" y="1491011"/>
              <a:ext cx="5341800" cy="4010700"/>
            </a:xfrm>
            <a:prstGeom prst="rect">
              <a:avLst/>
            </a:prstGeom>
            <a:solidFill>
              <a:srgbClr val="CBD0D6">
                <a:alpha val="89800"/>
              </a:srgbClr>
            </a:solidFill>
            <a:ln cap="flat" cmpd="sng" w="25400">
              <a:solidFill>
                <a:srgbClr val="CBD0D6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3"/>
            <p:cNvSpPr txBox="1"/>
            <p:nvPr/>
          </p:nvSpPr>
          <p:spPr>
            <a:xfrm>
              <a:off x="69" y="1768561"/>
              <a:ext cx="5341800" cy="39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6025" lIns="164000" spcFirstLastPara="1" rIns="218675" wrap="square" tIns="164000">
              <a:noAutofit/>
            </a:bodyPr>
            <a:lstStyle/>
            <a:p>
              <a:pPr indent="-1397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1" lang="en" sz="1800"/>
                <a:t>Sibling</a:t>
              </a:r>
              <a:r>
                <a:rPr lang="en" sz="1800"/>
                <a:t>: students with a 9th-11th grade sibling enrolled in the academy</a:t>
              </a:r>
              <a:endParaRPr sz="1800"/>
            </a:p>
            <a:p>
              <a:pPr indent="-139700" lvl="1" marL="2159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SzPts val="1800"/>
                <a:buChar char="•"/>
              </a:pPr>
              <a:r>
                <a:rPr b="1" lang="en" sz="1800"/>
                <a:t>Project Access</a:t>
              </a:r>
              <a:r>
                <a:rPr lang="en" sz="1800"/>
                <a:t>: students who are homeless or in a temporary living situation</a:t>
              </a:r>
              <a:endParaRPr sz="1800"/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6089825" y="101110"/>
              <a:ext cx="5341800" cy="13899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3"/>
            <p:cNvSpPr txBox="1"/>
            <p:nvPr/>
          </p:nvSpPr>
          <p:spPr>
            <a:xfrm>
              <a:off x="6089836" y="101111"/>
              <a:ext cx="53418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4950" lIns="218675" spcFirstLastPara="1" rIns="218675" wrap="square" tIns="124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" sz="2600">
                  <a:solidFill>
                    <a:schemeClr val="lt1"/>
                  </a:solidFill>
                </a:rPr>
                <a:t>Priorities</a:t>
              </a:r>
              <a:endParaRPr sz="600"/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6089836" y="1491011"/>
              <a:ext cx="5341800" cy="4010700"/>
            </a:xfrm>
            <a:prstGeom prst="rect">
              <a:avLst/>
            </a:prstGeom>
            <a:solidFill>
              <a:srgbClr val="CBD0D6">
                <a:alpha val="89800"/>
              </a:srgbClr>
            </a:solidFill>
            <a:ln cap="flat" cmpd="sng" w="25400">
              <a:solidFill>
                <a:srgbClr val="CBD0D6">
                  <a:alpha val="898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3"/>
            <p:cNvSpPr txBox="1"/>
            <p:nvPr/>
          </p:nvSpPr>
          <p:spPr>
            <a:xfrm>
              <a:off x="6089836" y="1329761"/>
              <a:ext cx="5341800" cy="42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6025" lIns="164000" spcFirstLastPara="1" rIns="218675" wrap="square" tIns="164000">
              <a:noAutofit/>
            </a:bodyPr>
            <a:lstStyle/>
            <a:p>
              <a:pPr indent="-139700" lvl="1" marL="215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1" lang="en" sz="1800"/>
                <a:t>Geographic Location</a:t>
              </a:r>
              <a:r>
                <a:rPr lang="en" sz="1800"/>
                <a:t>: </a:t>
              </a:r>
              <a:r>
                <a:rPr lang="en" sz="1800">
                  <a:solidFill>
                    <a:schemeClr val="dk1"/>
                  </a:solidFill>
                </a:rPr>
                <a:t>students who live in the geographic boundaries of the school (1)</a:t>
              </a:r>
              <a:endParaRPr sz="1800">
                <a:solidFill>
                  <a:schemeClr val="dk1"/>
                </a:solidFill>
              </a:endParaRPr>
            </a:p>
            <a:p>
              <a:pPr indent="-1397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b="1" lang="en" sz="1800">
                  <a:solidFill>
                    <a:schemeClr val="dk1"/>
                  </a:solidFill>
                </a:rPr>
                <a:t>Program Participation</a:t>
              </a:r>
              <a:r>
                <a:rPr lang="en" sz="1800">
                  <a:solidFill>
                    <a:schemeClr val="dk1"/>
                  </a:solidFill>
                </a:rPr>
                <a:t>: students who participate in identified middle school coursework, extra curricular activities, or community based programming (1)</a:t>
              </a:r>
              <a:endParaRPr sz="1800">
                <a:solidFill>
                  <a:schemeClr val="dk1"/>
                </a:solidFill>
              </a:endParaRPr>
            </a:p>
            <a:p>
              <a:pPr indent="-139700" lvl="1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b="1" lang="en" sz="1800">
                  <a:solidFill>
                    <a:schemeClr val="dk1"/>
                  </a:solidFill>
                </a:rPr>
                <a:t>Free or Reduced Lunch</a:t>
              </a:r>
              <a:r>
                <a:rPr lang="en" sz="1800">
                  <a:solidFill>
                    <a:schemeClr val="dk1"/>
                  </a:solidFill>
                </a:rPr>
                <a:t>: students who receive free or reduced lunch (2)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564" name="Google Shape;564;p43"/>
          <p:cNvSpPr txBox="1"/>
          <p:nvPr/>
        </p:nvSpPr>
        <p:spPr>
          <a:xfrm>
            <a:off x="330917" y="138896"/>
            <a:ext cx="8125500" cy="438600"/>
          </a:xfrm>
          <a:prstGeom prst="rect">
            <a:avLst/>
          </a:prstGeom>
          <a:noFill/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ontserrat"/>
                <a:ea typeface="Montserrat"/>
                <a:cs typeface="Montserrat"/>
                <a:sym typeface="Montserrat"/>
              </a:rPr>
              <a:t>U-46 Magnet Academy Application Preferences and Priorities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253850" y="4758575"/>
            <a:ext cx="60630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1"/>
                </a:solidFill>
              </a:rPr>
              <a:t>*The maximum number of additional entries a student can obtain is 4.</a:t>
            </a:r>
            <a:endParaRPr i="1" sz="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